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1"/>
  </p:notesMasterIdLst>
  <p:sldIdLst>
    <p:sldId id="1180" r:id="rId2"/>
    <p:sldId id="1181" r:id="rId3"/>
    <p:sldId id="1118" r:id="rId4"/>
    <p:sldId id="1182" r:id="rId5"/>
    <p:sldId id="1183" r:id="rId6"/>
    <p:sldId id="1184" r:id="rId7"/>
    <p:sldId id="1185" r:id="rId8"/>
    <p:sldId id="1186" r:id="rId9"/>
    <p:sldId id="1187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36C368-CC37-4370-8FC2-F09260D3D1A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0983-A044-4BEF-9318-45D0978E0C7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8EFAE14-917F-4C0F-BA5E-9C86FB2EAA5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9404-766C-4E96-919E-2ED503F0D07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772C-896C-4E14-A98D-068763C5471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AC0044-A349-4A75-8EA8-43C92F416CB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29F10E-7792-4E54-ACDF-1456E19F520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D4AE-71A2-4CAD-84E3-7ED9696DE9C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7E3-0046-4E4F-9812-81EFCF01C9D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F77C-1DEE-491C-91FB-5C2DECB7E7C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00A04D5-3FD9-43C7-BAB6-48107A6EB20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8B93E3-9D02-4177-B669-BE15407244A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png"/><Relationship Id="rId7" Type="http://schemas.openxmlformats.org/officeDocument/2006/relationships/image" Target="../media/image12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1.png"/><Relationship Id="rId5" Type="http://schemas.openxmlformats.org/officeDocument/2006/relationships/image" Target="../media/image119.png"/><Relationship Id="rId4" Type="http://schemas.openxmlformats.org/officeDocument/2006/relationships/image" Target="../media/image1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26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9.png"/><Relationship Id="rId5" Type="http://schemas.openxmlformats.org/officeDocument/2006/relationships/image" Target="../media/image118.png"/><Relationship Id="rId4" Type="http://schemas.openxmlformats.org/officeDocument/2006/relationships/image" Target="../media/image12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11.png"/><Relationship Id="rId4" Type="http://schemas.openxmlformats.org/officeDocument/2006/relationships/image" Target="../media/image50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8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0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920" y="2275961"/>
            <a:ext cx="3171825" cy="317182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Polstellen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SzPct val="100000"/>
                  <a:buFont typeface="Arial" pitchFamily="34" charset="0"/>
                  <a:buChar char="•"/>
                </a:pPr>
                <a:r>
                  <a:rPr lang="de-DE" sz="2400" dirty="0" smtClean="0"/>
                  <a:t>Polstellen können an den Nullstellen des </a:t>
                </a:r>
                <a:r>
                  <a:rPr lang="de-DE" sz="2400" dirty="0"/>
                  <a:t>Nenners auftreten,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>
                    <a:solidFill>
                      <a:srgbClr val="FF0000"/>
                    </a:solidFill>
                  </a:rPr>
                  <a:t>müssen </a:t>
                </a:r>
                <a:r>
                  <a:rPr lang="de-DE" sz="2400" dirty="0">
                    <a:solidFill>
                      <a:srgbClr val="FF0000"/>
                    </a:solidFill>
                  </a:rPr>
                  <a:t>aber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nicht!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 smtClean="0"/>
                  <a:t> hat bei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/>
                  <a:t> eine Polstelle, </a:t>
                </a:r>
                <a:br>
                  <a:rPr lang="de-DE" sz="2400" dirty="0" smtClean="0"/>
                </a:br>
                <a:r>
                  <a:rPr lang="de-DE" sz="2400" dirty="0" smtClean="0"/>
                  <a:t>wenn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/>
                  <a:t> eine Nullstelle des </a:t>
                </a:r>
                <a:br>
                  <a:rPr lang="de-DE" sz="2400" dirty="0" smtClean="0"/>
                </a:br>
                <a:r>
                  <a:rPr lang="de-DE" sz="2400" dirty="0" smtClean="0"/>
                  <a:t>Nenners ist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und </a:t>
                </a:r>
                <a:r>
                  <a:rPr lang="de-DE" sz="2400" dirty="0" smtClean="0"/>
                  <a:t>der Zähler nicht</a:t>
                </a:r>
                <a:r>
                  <a:rPr lang="de-DE" sz="2400" dirty="0"/>
                  <a:t/>
                </a:r>
                <a:br>
                  <a:rPr lang="de-DE" sz="2400" dirty="0"/>
                </a:br>
                <a:r>
                  <a:rPr lang="de-DE" sz="2400" dirty="0" smtClean="0"/>
                  <a:t>gleichzeitig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0</m:t>
                    </m:r>
                  </m:oMath>
                </a14:m>
                <a:r>
                  <a:rPr lang="de-DE" sz="2400" dirty="0" smtClean="0"/>
                  <a:t> oder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∞</m:t>
                    </m:r>
                  </m:oMath>
                </a14:m>
                <a:r>
                  <a:rPr lang="de-DE" sz="2400" dirty="0" smtClean="0"/>
                  <a:t> wird.</a:t>
                </a:r>
                <a:endParaRPr lang="de-DE" sz="2400" dirty="0"/>
              </a:p>
              <a:p>
                <a:pPr>
                  <a:buSzPct val="100000"/>
                  <a:buFont typeface="Arial" pitchFamily="34" charset="0"/>
                  <a:buChar char="•"/>
                </a:pPr>
                <a:r>
                  <a:rPr lang="de-DE" sz="2400" dirty="0"/>
                  <a:t>Es gibt Polstellen mit </a:t>
                </a:r>
                <a:r>
                  <a:rPr lang="de-DE" sz="2400" dirty="0" smtClean="0"/>
                  <a:t>bzw. </a:t>
                </a:r>
                <a:br>
                  <a:rPr lang="de-DE" sz="2400" dirty="0" smtClean="0"/>
                </a:br>
                <a:r>
                  <a:rPr lang="de-DE" sz="2400" dirty="0" smtClean="0"/>
                  <a:t>ohne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Vorzeichenwechsel</a:t>
                </a:r>
                <a:r>
                  <a:rPr lang="de-DE" sz="2400" dirty="0" smtClean="0"/>
                  <a:t> (VZW).</a:t>
                </a:r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104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6938402" y="2204864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402" y="2204864"/>
                <a:ext cx="32880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8419656" y="3690398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9656" y="3690398"/>
                <a:ext cx="328808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5727875" y="2333955"/>
                <a:ext cx="1229888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400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 b="0" i="1" dirty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sz="1400" b="0" i="1" dirty="0" smtClean="0">
                              <a:latin typeface="Cambria Math"/>
                            </a:rPr>
                            <m:t>𝑥</m:t>
                          </m:r>
                          <m:r>
                            <a:rPr lang="de-DE" sz="1400" b="0" i="1" dirty="0" smtClean="0">
                              <a:latin typeface="Cambria Math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7875" y="2333955"/>
                <a:ext cx="1229888" cy="497059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Gerade Verbindung 8"/>
          <p:cNvCxnSpPr/>
          <p:nvPr/>
        </p:nvCxnSpPr>
        <p:spPr>
          <a:xfrm>
            <a:off x="7487832" y="2331895"/>
            <a:ext cx="0" cy="2841296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7271808" y="3701431"/>
                <a:ext cx="658257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200" b="0" i="1" dirty="0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de-DE" sz="1200" b="0" i="1" dirty="0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de-DE" sz="1200" b="0" i="1" dirty="0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1808" y="3701431"/>
                <a:ext cx="658257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ihandform 11"/>
          <p:cNvSpPr>
            <a:spLocks noChangeAspect="1"/>
          </p:cNvSpPr>
          <p:nvPr/>
        </p:nvSpPr>
        <p:spPr>
          <a:xfrm>
            <a:off x="7469166" y="3726406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4333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Lücken statt Polstellen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Der „pathologische“ Fall tritt dann ein, wenn </a:t>
                </a:r>
                <a:br>
                  <a:rPr lang="de-DE" sz="2400" dirty="0" smtClean="0"/>
                </a:br>
                <a:r>
                  <a:rPr lang="de-DE" sz="2400" dirty="0" smtClean="0"/>
                  <a:t>bei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/>
                  <a:t> eine Nullstelle des Nenners vorliegt </a:t>
                </a:r>
                <a:br>
                  <a:rPr lang="de-DE" sz="2400" dirty="0" smtClean="0"/>
                </a:br>
                <a:r>
                  <a:rPr lang="de-DE" sz="2400" dirty="0" smtClean="0"/>
                  <a:t>aber auch der Zähler Null wird.</a:t>
                </a:r>
                <a:r>
                  <a:rPr lang="de-DE" sz="2400" dirty="0"/>
                  <a:t> </a:t>
                </a:r>
                <a:r>
                  <a:rPr lang="de-DE" sz="2400" dirty="0" smtClean="0"/>
                  <a:t>Die Funktion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1" dirty="0" smtClean="0">
                            <a:latin typeface="Cambria Math"/>
                          </a:rPr>
                          <m:t>𝑥</m:t>
                        </m:r>
                        <m:r>
                          <a:rPr lang="de-DE" sz="2400" b="0" i="1" dirty="0" smtClean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de-DE" sz="2400" i="1" dirty="0">
                            <a:latin typeface="Cambria Math"/>
                          </a:rPr>
                          <m:t>𝑥</m:t>
                        </m:r>
                        <m:r>
                          <a:rPr lang="de-DE" sz="2400" i="1" dirty="0"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r>
                  <a:rPr lang="de-DE" sz="2400" dirty="0" smtClean="0"/>
                  <a:t> hat bei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de-DE" sz="2400" i="1" dirty="0" smtClean="0">
                        <a:latin typeface="Cambria Math"/>
                      </a:rPr>
                      <m:t>=2</m:t>
                    </m:r>
                  </m:oMath>
                </a14:m>
                <a:r>
                  <a:rPr lang="de-DE" sz="2400" dirty="0" smtClean="0"/>
                  <a:t> eine Nullstelle des </a:t>
                </a:r>
                <a:br>
                  <a:rPr lang="de-DE" sz="2400" dirty="0" smtClean="0"/>
                </a:br>
                <a:r>
                  <a:rPr lang="de-DE" sz="2400" dirty="0" smtClean="0"/>
                  <a:t>Nenners, aber auch des Zählers. Damit wäre </a:t>
                </a:r>
                <a:br>
                  <a:rPr lang="de-DE" sz="2400" dirty="0" smtClean="0"/>
                </a:b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(2)=</m:t>
                    </m:r>
                    <m:f>
                      <m:fPr>
                        <m:ctrlPr>
                          <a:rPr lang="de-DE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de-DE" sz="24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0</m:t>
                        </m:r>
                      </m:den>
                    </m:f>
                  </m:oMath>
                </a14:m>
                <a:r>
                  <a:rPr lang="de-DE" sz="2400" dirty="0" smtClean="0"/>
                  <a:t>, aber </a:t>
                </a:r>
                <a:r>
                  <a:rPr lang="de-DE" sz="2400" dirty="0"/>
                  <a:t>d</a:t>
                </a:r>
                <a:r>
                  <a:rPr lang="de-DE" sz="2400" dirty="0" smtClean="0"/>
                  <a:t>ies ist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nicht definiert</a:t>
                </a:r>
                <a:r>
                  <a:rPr lang="de-DE" sz="2400" dirty="0" smtClean="0"/>
                  <a:t>! </a:t>
                </a:r>
                <a:br>
                  <a:rPr lang="de-DE" sz="2400" dirty="0" smtClean="0"/>
                </a:b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 smtClean="0"/>
                  <a:t> hat bei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de-DE" sz="2400" i="1" dirty="0" smtClean="0">
                        <a:latin typeface="Cambria Math"/>
                      </a:rPr>
                      <m:t>=2</m:t>
                    </m:r>
                  </m:oMath>
                </a14:m>
                <a:r>
                  <a:rPr lang="de-DE" sz="2400" dirty="0" smtClean="0"/>
                  <a:t> eine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Definitionslücke</a:t>
                </a:r>
                <a:r>
                  <a:rPr lang="de-DE" sz="2400" dirty="0" smtClean="0"/>
                  <a:t> aber keine Polstelle!</a:t>
                </a:r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Beachte:</a:t>
                </a:r>
                <a:r>
                  <a:rPr lang="de-DE" sz="2400" dirty="0" smtClean="0"/>
                  <a:t> Schließe diejenigen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/>
                  <a:t> aus den Kandidaten für Polstellen aus, bei denen der Zähler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0</m:t>
                    </m:r>
                  </m:oMath>
                </a14:m>
                <a:r>
                  <a:rPr lang="de-DE" sz="2400" dirty="0" smtClean="0"/>
                  <a:t> oder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∞</m:t>
                    </m:r>
                  </m:oMath>
                </a14:m>
                <a:r>
                  <a:rPr lang="de-DE" sz="2400" dirty="0" smtClean="0"/>
                  <a:t> wird!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823839"/>
            <a:ext cx="225742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lipse 4"/>
          <p:cNvSpPr>
            <a:spLocks noChangeAspect="1"/>
          </p:cNvSpPr>
          <p:nvPr/>
        </p:nvSpPr>
        <p:spPr>
          <a:xfrm>
            <a:off x="8028384" y="2609790"/>
            <a:ext cx="36000" cy="360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6660232" y="2053673"/>
                <a:ext cx="1079655" cy="4392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i="1" dirty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1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200" i="1" dirty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2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200" i="1" dirty="0">
                              <a:latin typeface="Cambria Math"/>
                            </a:rPr>
                            <m:t>𝑥</m:t>
                          </m:r>
                          <m:r>
                            <a:rPr lang="de-DE" sz="1200" i="1" dirty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de-DE" sz="1200" i="1" dirty="0">
                              <a:latin typeface="Cambria Math"/>
                            </a:rPr>
                            <m:t>𝑥</m:t>
                          </m:r>
                          <m:r>
                            <a:rPr lang="de-DE" sz="1200" i="1" dirty="0">
                              <a:latin typeface="Cambria Math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053673"/>
                <a:ext cx="1079655" cy="43922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/>
              <p:cNvSpPr/>
              <p:nvPr/>
            </p:nvSpPr>
            <p:spPr>
              <a:xfrm>
                <a:off x="7636446" y="1760965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6446" y="1760965"/>
                <a:ext cx="328808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/>
              <p:cNvSpPr/>
              <p:nvPr/>
            </p:nvSpPr>
            <p:spPr>
              <a:xfrm>
                <a:off x="8419656" y="2780928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9" name="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9656" y="2780928"/>
                <a:ext cx="328808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eck 9"/>
          <p:cNvSpPr/>
          <p:nvPr/>
        </p:nvSpPr>
        <p:spPr>
          <a:xfrm>
            <a:off x="7977757" y="2053673"/>
            <a:ext cx="5371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smtClean="0"/>
              <a:t>Lücke</a:t>
            </a:r>
            <a:endParaRPr lang="de-DE" sz="1200" dirty="0"/>
          </a:p>
        </p:txBody>
      </p:sp>
      <p:cxnSp>
        <p:nvCxnSpPr>
          <p:cNvPr id="11" name="Gerade Verbindung mit Pfeil 10"/>
          <p:cNvCxnSpPr/>
          <p:nvPr/>
        </p:nvCxnSpPr>
        <p:spPr>
          <a:xfrm flipH="1">
            <a:off x="8055018" y="2273284"/>
            <a:ext cx="82091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/>
              <p:cNvSpPr/>
              <p:nvPr/>
            </p:nvSpPr>
            <p:spPr>
              <a:xfrm>
                <a:off x="7802175" y="2807562"/>
                <a:ext cx="658257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200" b="0" i="1" dirty="0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de-DE" sz="1200" b="0" i="1" dirty="0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de-DE" sz="1200" b="0" i="1" dirty="0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16" name="Rechtec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2175" y="2807562"/>
                <a:ext cx="658257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Gerade Verbindung mit Pfeil 16"/>
          <p:cNvCxnSpPr/>
          <p:nvPr/>
        </p:nvCxnSpPr>
        <p:spPr>
          <a:xfrm>
            <a:off x="8048329" y="2772050"/>
            <a:ext cx="0" cy="83432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22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Polstellen - Konstruktion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 hangingPunct="0">
                  <a:buNone/>
                  <a:defRPr sz="2200"/>
                </a:pPr>
                <a: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Wenn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lang="de-DE" sz="2400" dirty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 bei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 = </m:t>
                    </m:r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𝑎</m:t>
                    </m:r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eine </a:t>
                </a:r>
                <a: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/>
                </a:r>
                <a:b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Polstelle </a:t>
                </a:r>
                <a:r>
                  <a:rPr lang="de-DE" sz="2400" dirty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haben soll, so brauchen </a:t>
                </a:r>
                <a: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/>
                </a:r>
                <a:b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Sie </a:t>
                </a:r>
                <a:r>
                  <a:rPr lang="de-DE" sz="2400" dirty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einen Nenner der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fPr>
                      <m:num>
                        <m:r>
                          <a:rPr lang="de-DE" sz="240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F30" pitchFamily="34"/>
                            <a:cs typeface="F30" pitchFamily="34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de-DE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4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F30" pitchFamily="34"/>
                                    <a:cs typeface="F30" pitchFamily="34"/>
                                  </a:rPr>
                                </m:ctrlPr>
                              </m:dPr>
                              <m:e>
                                <m:r>
                                  <a:rPr lang="de-DE" sz="2400" i="1" dirty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F30" pitchFamily="34"/>
                                    <a:cs typeface="F30" pitchFamily="34"/>
                                  </a:rPr>
                                  <m:t>𝑥</m:t>
                                </m:r>
                                <m:r>
                                  <a:rPr lang="de-DE" sz="2400" i="1" dirty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F30" pitchFamily="34"/>
                                    <a:cs typeface="F30" pitchFamily="34"/>
                                  </a:rPr>
                                  <m:t>−</m:t>
                                </m:r>
                                <m:r>
                                  <a:rPr lang="de-DE" sz="2400" i="1" dirty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F30" pitchFamily="34"/>
                                    <a:cs typeface="F30" pitchFamily="34"/>
                                  </a:rPr>
                                  <m:t>𝑎</m:t>
                                </m:r>
                              </m:e>
                            </m:d>
                          </m:e>
                          <m:sup>
                            <m:r>
                              <a:rPr lang="de-DE" sz="2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F30" pitchFamily="34"/>
                                <a:cs typeface="F30" pitchFamily="34"/>
                              </a:rPr>
                              <m:t>𝑘</m:t>
                            </m:r>
                          </m:sup>
                        </m:sSup>
                      </m:den>
                    </m:f>
                  </m:oMath>
                </a14:m>
                <a:r>
                  <a:rPr lang="de-DE" sz="2400" dirty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.</a:t>
                </a:r>
              </a:p>
              <a:p>
                <a:pPr marL="0" lvl="0" indent="0" hangingPunct="0">
                  <a:buNone/>
                  <a:defRPr sz="2200"/>
                </a:pPr>
                <a: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Für </a:t>
                </a:r>
                <a:r>
                  <a:rPr lang="de-DE" sz="2400" dirty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gerade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𝑘</m:t>
                    </m:r>
                  </m:oMath>
                </a14:m>
                <a:r>
                  <a:rPr lang="de-DE" sz="2400" dirty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 ergibt sich eine </a:t>
                </a:r>
                <a: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/>
                </a:r>
                <a:b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Polstelle </a:t>
                </a:r>
                <a:r>
                  <a:rPr lang="de-DE" sz="2400" dirty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ohne </a:t>
                </a:r>
                <a: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Vorzeichenwechsel,</a:t>
                </a:r>
                <a:b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ungerade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𝑘</m:t>
                    </m:r>
                  </m:oMath>
                </a14:m>
                <a:r>
                  <a:rPr lang="de-DE" sz="2400" dirty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 liefern eine Polstelle </a:t>
                </a:r>
                <a: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/>
                </a:r>
                <a:b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solidFill>
                      <a:schemeClr val="tx1"/>
                    </a:solidFill>
                    <a:ea typeface="F30" pitchFamily="34"/>
                    <a:cs typeface="F30" pitchFamily="34"/>
                  </a:rPr>
                  <a:t>mit Vorzeichenwechsel.</a:t>
                </a:r>
                <a:endParaRPr lang="de-DE" sz="2400" dirty="0">
                  <a:solidFill>
                    <a:schemeClr val="tx1"/>
                  </a:solidFill>
                  <a:ea typeface="F30" pitchFamily="34"/>
                  <a:cs typeface="F30" pitchFamily="34"/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977282" y="1978480"/>
            <a:ext cx="3777902" cy="3466744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Formel 1"/>
              <p:cNvSpPr txBox="1"/>
              <p:nvPr/>
            </p:nvSpPr>
            <p:spPr>
              <a:xfrm>
                <a:off x="4932040" y="1533331"/>
                <a:ext cx="1738504" cy="527517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de-DE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de-DE" sz="1400" b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de-DE" sz="14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1400" b="1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1400" b="1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  <m:r>
                                    <a:rPr lang="de-DE" sz="1400" b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de-DE" sz="1400" b="1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14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sz="1400" b="1" dirty="0">
                  <a:solidFill>
                    <a:srgbClr val="0000FF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6" name="Formel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1533331"/>
                <a:ext cx="1738504" cy="5275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Formel 2"/>
              <p:cNvSpPr txBox="1"/>
              <p:nvPr/>
            </p:nvSpPr>
            <p:spPr>
              <a:xfrm>
                <a:off x="7380312" y="2348880"/>
                <a:ext cx="1512167" cy="497059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de-DE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de-DE" sz="1400" b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de-DE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de-DE" sz="1400" b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de-DE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1400" b="1" dirty="0">
                  <a:solidFill>
                    <a:srgbClr val="FF0000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7" name="Formel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2348880"/>
                <a:ext cx="1512167" cy="49705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281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Vorzeichenuntersuchung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solidFill>
                      <a:srgbClr val="0000FF"/>
                    </a:solidFill>
                  </a:rPr>
                  <a:t>Annäherung </a:t>
                </a:r>
                <a:r>
                  <a:rPr lang="de-DE" sz="2400" dirty="0">
                    <a:solidFill>
                      <a:srgbClr val="0000FF"/>
                    </a:solidFill>
                  </a:rPr>
                  <a:t>von links</a:t>
                </a:r>
                <a:r>
                  <a:rPr lang="de-DE" sz="2400" dirty="0" smtClean="0">
                    <a:solidFill>
                      <a:srgbClr val="0000FF"/>
                    </a:solidFill>
                  </a:rPr>
                  <a:t>:	</a:t>
                </a:r>
                <a:r>
                  <a:rPr lang="de-DE" sz="2400" dirty="0">
                    <a:solidFill>
                      <a:srgbClr val="0000FF"/>
                    </a:solidFill>
                  </a:rPr>
                  <a:t>Annäherung von </a:t>
                </a:r>
                <a:r>
                  <a:rPr lang="de-DE" sz="2400" dirty="0" smtClean="0">
                    <a:solidFill>
                      <a:srgbClr val="0000FF"/>
                    </a:solidFill>
                  </a:rPr>
                  <a:t>rechts</a:t>
                </a:r>
                <a:r>
                  <a:rPr lang="de-DE" sz="2400" dirty="0">
                    <a:solidFill>
                      <a:srgbClr val="0000FF"/>
                    </a:solidFill>
                  </a:rPr>
                  <a:t>:</a:t>
                </a:r>
              </a:p>
              <a:p>
                <a:pPr marL="0" lvl="0" indent="0">
                  <a:buNone/>
                </a:pPr>
                <a:endParaRPr lang="de-DE" sz="2400" dirty="0">
                  <a:solidFill>
                    <a:srgbClr val="0000FF"/>
                  </a:solidFill>
                </a:endParaRPr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:r>
                  <a:rPr lang="de-DE" sz="2400" dirty="0" smtClean="0"/>
                  <a:t>Man stellt also  das Vorzeichen vor und nach der Polstelle fest, indem man einen etwas kleineren und einen etwas größeren </a:t>
                </a:r>
                <a:br>
                  <a:rPr lang="de-DE" sz="2400" dirty="0" smtClean="0"/>
                </a:b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 smtClean="0"/>
                  <a:t>-Wert als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/>
                  <a:t> einsetzt.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In der Regel kann jedoch der GTR verwendet werden!</a:t>
                </a:r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683568" y="2204864"/>
                <a:ext cx="2772816" cy="629351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de-DE" sz="2400">
                          <a:solidFill>
                            <a:schemeClr val="tx1"/>
                          </a:solidFill>
                          <a:latin typeface="Cambria Math"/>
                        </a:rPr>
                        <m:t>&lt;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de-DE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de-DE" sz="2400">
                          <a:solidFill>
                            <a:schemeClr val="tx1"/>
                          </a:solidFill>
                          <a:latin typeface="Cambria Math"/>
                        </a:rPr>
                        <m:t>:</m:t>
                      </m:r>
                      <m:limLow>
                        <m:limLow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de-DE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lim</m:t>
                          </m:r>
                        </m:e>
                        <m:lim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de-DE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→</m:t>
                          </m:r>
                          <m:sSub>
                            <m:sSubPr>
                              <m:ctrlPr>
                                <a:rPr lang="de-DE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lim>
                      </m:limLow>
                      <m:r>
                        <a:rPr lang="de-DE" sz="2400" i="1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DE" sz="2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204864"/>
                <a:ext cx="2772816" cy="629351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Abgerundetes Rechteck 6"/>
              <p:cNvSpPr/>
              <p:nvPr/>
            </p:nvSpPr>
            <p:spPr>
              <a:xfrm>
                <a:off x="4355976" y="2204864"/>
                <a:ext cx="2772816" cy="629351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de-DE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&gt;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de-DE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de-DE" sz="2400">
                          <a:solidFill>
                            <a:schemeClr val="tx1"/>
                          </a:solidFill>
                          <a:latin typeface="Cambria Math"/>
                        </a:rPr>
                        <m:t>:</m:t>
                      </m:r>
                      <m:limLow>
                        <m:limLow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de-DE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lim</m:t>
                          </m:r>
                        </m:e>
                        <m:lim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de-DE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→</m:t>
                          </m:r>
                          <m:sSub>
                            <m:sSubPr>
                              <m:ctrlPr>
                                <a:rPr lang="de-DE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lim>
                      </m:limLow>
                      <m:r>
                        <a:rPr lang="de-DE" sz="2400" i="1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DE" sz="2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204864"/>
                <a:ext cx="2772816" cy="629351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47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5796136" y="1628799"/>
            <a:ext cx="3024336" cy="293632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Untersuche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>
                            <a:latin typeface="Cambria Math"/>
                          </a:rPr>
                          <m:t>+1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de-DE" sz="2400" dirty="0" smtClean="0">
                    <a:latin typeface="Albany" pitchFamily="18"/>
                  </a:rPr>
                  <a:t> </a:t>
                </a:r>
                <a:r>
                  <a:rPr lang="de-DE" sz="2400" dirty="0" smtClean="0"/>
                  <a:t>auf </a:t>
                </a:r>
                <a:r>
                  <a:rPr lang="de-DE" sz="2400" dirty="0"/>
                  <a:t>Polstellen</a:t>
                </a:r>
                <a:r>
                  <a:rPr lang="de-DE" sz="2400" dirty="0" smtClean="0"/>
                  <a:t>.</a:t>
                </a:r>
              </a:p>
              <a:p>
                <a:pPr marL="0" lvl="0" indent="0">
                  <a:buNone/>
                </a:pPr>
                <a:endParaRPr lang="de-DE" sz="2400" dirty="0" smtClean="0">
                  <a:solidFill>
                    <a:srgbClr val="FF0000"/>
                  </a:solidFill>
                </a:endParaRPr>
              </a:p>
              <a:p>
                <a:pPr marL="0" lvl="0" indent="0"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</a:rPr>
                  <a:t>Lösung</a:t>
                </a:r>
                <a:r>
                  <a:rPr lang="de-DE" sz="2400" b="1" dirty="0">
                    <a:solidFill>
                      <a:srgbClr val="FF0000"/>
                    </a:solidFill>
                  </a:rPr>
                  <a:t>:</a:t>
                </a:r>
              </a:p>
              <a:p>
                <a:pPr marL="0" indent="0">
                  <a:buNone/>
                </a:pPr>
                <a:r>
                  <a:rPr lang="de-DE" sz="2400" dirty="0"/>
                  <a:t>Nullstellen des Nenners</a:t>
                </a:r>
                <a:r>
                  <a:rPr lang="de-DE" sz="2400" dirty="0" smtClean="0"/>
                  <a:t>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de-DE" sz="2400">
                        <a:latin typeface="Cambria Math"/>
                      </a:rPr>
                      <m:t>=1;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2400">
                        <a:latin typeface="Cambria Math"/>
                      </a:rPr>
                      <m:t>=−1</m:t>
                    </m:r>
                  </m:oMath>
                </a14:m>
                <a:r>
                  <a:rPr lang="de-DE" sz="2400" dirty="0" smtClean="0">
                    <a:latin typeface="Albany" pitchFamily="18"/>
                  </a:rPr>
                  <a:t> </a:t>
                </a:r>
                <a:endParaRPr lang="de-DE" sz="2400" dirty="0">
                  <a:latin typeface="Albany" pitchFamily="18"/>
                </a:endParaRPr>
              </a:p>
              <a:p>
                <a:pPr marL="0" lvl="0" indent="0">
                  <a:buNone/>
                </a:pPr>
                <a:r>
                  <a:rPr lang="de-DE" sz="2400" dirty="0" smtClean="0"/>
                  <a:t>In beiden Fällen wird der Zähler nicht</a:t>
                </a: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0</m:t>
                    </m:r>
                  </m:oMath>
                </a14:m>
                <a:r>
                  <a:rPr lang="de-DE" sz="2400" dirty="0" smtClean="0"/>
                  <a:t> oder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∞</m:t>
                    </m:r>
                  </m:oMath>
                </a14:m>
                <a:r>
                  <a:rPr lang="de-DE" sz="2400" dirty="0" smtClean="0"/>
                  <a:t>, somit handelt es sich um Polstellen.</a:t>
                </a:r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910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Rechenbeispiel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Vorzeichenuntersuchung der Polstelle bei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de-DE" sz="2400" i="1" dirty="0" smtClean="0">
                        <a:latin typeface="Cambria Math"/>
                      </a:rPr>
                      <m:t>=1</m:t>
                    </m:r>
                  </m:oMath>
                </a14:m>
                <a:endParaRPr lang="de-DE" sz="2400" dirty="0" smtClean="0"/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srgbClr val="0066CC"/>
                    </a:solidFill>
                  </a:rPr>
                  <a:t>Annäherung </a:t>
                </a:r>
                <a:r>
                  <a:rPr lang="de-DE" sz="2400" dirty="0">
                    <a:solidFill>
                      <a:srgbClr val="0066CC"/>
                    </a:solidFill>
                  </a:rPr>
                  <a:t>von links: </a:t>
                </a:r>
                <a:endParaRPr lang="de-DE" sz="2400" dirty="0" smtClean="0">
                  <a:solidFill>
                    <a:srgbClr val="0066CC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 smtClean="0">
                        <a:latin typeface="Cambria Math"/>
                      </a:rPr>
                      <m:t>𝑥</m:t>
                    </m:r>
                    <m:r>
                      <a:rPr lang="de-DE" sz="2400">
                        <a:latin typeface="Cambria Math"/>
                      </a:rPr>
                      <m:t>&lt;1:</m:t>
                    </m:r>
                    <m:r>
                      <a:rPr lang="de-DE" sz="2400" b="0" i="1" smtClean="0">
                        <a:latin typeface="Cambria Math"/>
                      </a:rPr>
                      <m:t>  </m:t>
                    </m:r>
                    <m:limLow>
                      <m:limLow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>
                            <a:latin typeface="Cambria Math"/>
                          </a:rPr>
                          <m:t>→1</m:t>
                        </m:r>
                      </m:lim>
                    </m:limLow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>
                            <a:latin typeface="Cambria Math"/>
                          </a:rPr>
                          <m:t>+1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>
                            <a:latin typeface="Cambria Math"/>
                          </a:rPr>
                          <m:t>−1</m:t>
                        </m:r>
                      </m:den>
                    </m:f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smtClean="0">
                        <a:solidFill>
                          <a:srgbClr val="0000FF"/>
                        </a:solidFill>
                        <a:latin typeface="Cambria Math"/>
                      </a:rPr>
                      <m:t>−</m:t>
                    </m:r>
                    <m:r>
                      <a:rPr lang="de-DE" sz="2400">
                        <a:latin typeface="Cambria Math"/>
                      </a:rPr>
                      <m:t>∞</m:t>
                    </m:r>
                  </m:oMath>
                </a14:m>
                <a:r>
                  <a:rPr lang="de-DE" sz="2400" dirty="0" smtClean="0">
                    <a:latin typeface="Albany" pitchFamily="18"/>
                  </a:rPr>
                  <a:t> </a:t>
                </a:r>
                <a:endParaRPr lang="de-DE" sz="2400" dirty="0">
                  <a:latin typeface="Albany" pitchFamily="18"/>
                </a:endParaRPr>
              </a:p>
              <a:p>
                <a:pPr marL="0" indent="0">
                  <a:buNone/>
                </a:pPr>
                <a:r>
                  <a:rPr lang="de-DE" sz="2400" dirty="0">
                    <a:solidFill>
                      <a:srgbClr val="0066CC"/>
                    </a:solidFill>
                  </a:rPr>
                  <a:t>Annäherung von rechts:</a:t>
                </a:r>
                <a:endParaRPr lang="de-DE" sz="2400" dirty="0" smtClean="0">
                  <a:solidFill>
                    <a:srgbClr val="0066CC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𝑥</m:t>
                    </m:r>
                    <m:r>
                      <a:rPr lang="de-DE" sz="2400">
                        <a:latin typeface="Cambria Math"/>
                      </a:rPr>
                      <m:t>&gt;1:  </m:t>
                    </m:r>
                    <m:limLow>
                      <m:limLow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>
                            <a:latin typeface="Cambria Math"/>
                          </a:rPr>
                          <m:t>→1</m:t>
                        </m:r>
                      </m:lim>
                    </m:limLow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>
                            <a:latin typeface="Cambria Math"/>
                          </a:rPr>
                          <m:t>+1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>
                            <a:latin typeface="Cambria Math"/>
                          </a:rPr>
                          <m:t>−1</m:t>
                        </m:r>
                      </m:den>
                    </m:f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b="0" i="0" smtClean="0">
                        <a:solidFill>
                          <a:srgbClr val="0000FF"/>
                        </a:solidFill>
                        <a:latin typeface="Cambria Math"/>
                      </a:rPr>
                      <m:t>+</m:t>
                    </m:r>
                    <m:r>
                      <a:rPr lang="de-DE" sz="2400">
                        <a:latin typeface="Cambria Math"/>
                      </a:rPr>
                      <m:t>∞</m:t>
                    </m:r>
                  </m:oMath>
                </a14:m>
                <a:r>
                  <a:rPr lang="de-DE" sz="2400" dirty="0" smtClean="0">
                    <a:latin typeface="Albany" pitchFamily="18"/>
                  </a:rPr>
                  <a:t> </a:t>
                </a:r>
                <a:endParaRPr lang="de-DE" sz="2400" dirty="0">
                  <a:latin typeface="Albany" pitchFamily="18"/>
                </a:endParaRPr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schemeClr val="tx1"/>
                    </a:solidFill>
                  </a:rPr>
                  <a:t>Polstelle </a:t>
                </a:r>
                <a:r>
                  <a:rPr lang="de-DE" sz="2400" dirty="0">
                    <a:solidFill>
                      <a:schemeClr val="tx1"/>
                    </a:solidFill>
                  </a:rPr>
                  <a:t>mit Vorzeichenwechsel </a:t>
                </a:r>
                <a:r>
                  <a:rPr lang="de-DE" sz="2400" dirty="0" smtClean="0">
                    <a:solidFill>
                      <a:schemeClr val="tx1"/>
                    </a:solidFill>
                  </a:rPr>
                  <a:t>bei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de-DE" sz="2400" dirty="0" smtClean="0">
                    <a:solidFill>
                      <a:schemeClr val="tx1"/>
                    </a:solidFill>
                  </a:rPr>
                  <a:t>.</a:t>
                </a:r>
                <a:r>
                  <a:rPr lang="de-DE" sz="2400" dirty="0">
                    <a:solidFill>
                      <a:schemeClr val="tx1"/>
                    </a:solidFill>
                  </a:rPr>
                  <a:t/>
                </a:r>
                <a:br>
                  <a:rPr lang="de-DE" sz="2400" dirty="0">
                    <a:solidFill>
                      <a:schemeClr val="tx1"/>
                    </a:solidFill>
                  </a:rPr>
                </a:br>
                <a:r>
                  <a:rPr lang="de-DE" sz="2400" dirty="0">
                    <a:solidFill>
                      <a:schemeClr val="tx1"/>
                    </a:solidFill>
                  </a:rPr>
                  <a:t>Analog: Polstelle mit Vorzeichenwechsel </a:t>
                </a:r>
                <a:r>
                  <a:rPr lang="de-DE" sz="2400" dirty="0" smtClean="0">
                    <a:solidFill>
                      <a:schemeClr val="tx1"/>
                    </a:solidFill>
                  </a:rPr>
                  <a:t>bei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de-DE" sz="2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lang="de-DE" sz="2400" dirty="0" smtClean="0">
                    <a:solidFill>
                      <a:schemeClr val="tx1"/>
                    </a:solidFill>
                  </a:rPr>
                  <a:t>.</a:t>
                </a:r>
                <a:endParaRPr lang="de-DE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el 16"/>
              <p:cNvSpPr txBox="1">
                <a:spLocks/>
              </p:cNvSpPr>
              <p:nvPr/>
            </p:nvSpPr>
            <p:spPr>
              <a:xfrm>
                <a:off x="4644008" y="2708920"/>
                <a:ext cx="3888432" cy="833498"/>
              </a:xfrm>
              <a:prstGeom prst="rect">
                <a:avLst/>
              </a:prstGeom>
            </p:spPr>
            <p:txBody>
              <a:bodyPr vert="horz" anchor="ctr">
                <a:noAutofit/>
              </a:bodyPr>
              <a:lstStyle>
                <a:defPPr lvl="0">
                  <a:buSzPct val="45000"/>
                  <a:buFont typeface="StarSymbol"/>
                  <a:buNone/>
                  <a:defRPr/>
                </a:defPPr>
                <a:lvl1pPr lvl="0" algn="l" rtl="0" eaLnBrk="1" latinLnBrk="0" hangingPunct="1">
                  <a:spcBef>
                    <a:spcPct val="0"/>
                  </a:spcBef>
                  <a:buSzPct val="45000"/>
                  <a:buFont typeface="StarSymbol"/>
                  <a:buChar char="●"/>
                  <a:defRPr kumimoji="0" sz="4400" kern="12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lvl="1">
                  <a:buSzPct val="45000"/>
                  <a:buFont typeface="StarSymbol"/>
                  <a:buChar char="●"/>
                  <a:defRPr/>
                </a:lvl2pPr>
                <a:lvl3pPr lvl="2">
                  <a:buSzPct val="45000"/>
                  <a:buFont typeface="StarSymbol"/>
                  <a:buChar char="●"/>
                  <a:defRPr/>
                </a:lvl3pPr>
                <a:lvl4pPr lvl="3">
                  <a:buSzPct val="45000"/>
                  <a:buFont typeface="StarSymbol"/>
                  <a:buChar char="●"/>
                  <a:defRPr/>
                </a:lvl4pPr>
                <a:lvl5pPr lvl="4">
                  <a:buSzPct val="45000"/>
                  <a:buFont typeface="StarSymbol"/>
                  <a:buChar char="●"/>
                  <a:defRPr/>
                </a:lvl5pPr>
                <a:lvl6pPr lvl="5">
                  <a:buSzPct val="45000"/>
                  <a:buFont typeface="StarSymbol"/>
                  <a:buChar char="●"/>
                  <a:defRPr/>
                </a:lvl6pPr>
                <a:lvl7pPr lvl="6">
                  <a:buSzPct val="45000"/>
                  <a:buFont typeface="StarSymbol"/>
                  <a:buChar char="●"/>
                  <a:defRPr/>
                </a:lvl7pPr>
                <a:lvl8pPr lvl="7">
                  <a:buSzPct val="45000"/>
                  <a:buFont typeface="StarSymbol"/>
                  <a:buChar char="●"/>
                  <a:defRPr/>
                </a:lvl8pPr>
                <a:lvl9pPr lvl="8">
                  <a:buSzPct val="45000"/>
                  <a:buFont typeface="StarSymbol"/>
                  <a:buChar char="●"/>
                  <a:defRPr/>
                </a:lvl9pPr>
              </a:lstStyle>
              <a:p>
                <a:pPr>
                  <a:buFont typeface="StarSymbol"/>
                  <a:buNone/>
                </a:pPr>
                <a:r>
                  <a:rPr lang="de-DE" sz="1800" dirty="0" smtClean="0">
                    <a:solidFill>
                      <a:schemeClr val="tx1"/>
                    </a:solidFill>
                    <a:latin typeface="+mn-lt"/>
                  </a:rPr>
                  <a:t>für </a:t>
                </a:r>
                <a14:m>
                  <m:oMath xmlns:m="http://schemas.openxmlformats.org/officeDocument/2006/math">
                    <m:r>
                      <a:rPr lang="de-DE" sz="1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de-DE" sz="1800" dirty="0" smtClean="0">
                    <a:solidFill>
                      <a:schemeClr val="tx1"/>
                    </a:solidFill>
                    <a:latin typeface="+mn-lt"/>
                  </a:rPr>
                  <a:t> „nahe“ </a:t>
                </a:r>
                <a14:m>
                  <m:oMath xmlns:m="http://schemas.openxmlformats.org/officeDocument/2006/math">
                    <m:r>
                      <a:rPr lang="de-DE" sz="1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lang="de-DE" sz="1800" dirty="0" smtClean="0">
                    <a:solidFill>
                      <a:schemeClr val="tx1"/>
                    </a:solidFill>
                    <a:latin typeface="+mn-lt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1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de-DE" sz="1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&lt;1</m:t>
                    </m:r>
                  </m:oMath>
                </a14:m>
                <a:r>
                  <a:rPr lang="de-DE" sz="1800" dirty="0" smtClean="0">
                    <a:solidFill>
                      <a:schemeClr val="tx1"/>
                    </a:solidFill>
                    <a:latin typeface="+mn-lt"/>
                  </a:rPr>
                  <a:t> (z.B. </a:t>
                </a:r>
                <a14:m>
                  <m:oMath xmlns:m="http://schemas.openxmlformats.org/officeDocument/2006/math">
                    <m:r>
                      <a:rPr lang="de-DE" sz="1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de-DE" sz="1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=0,9</m:t>
                    </m:r>
                  </m:oMath>
                </a14:m>
                <a:r>
                  <a:rPr lang="de-DE" sz="1800" dirty="0" smtClean="0">
                    <a:solidFill>
                      <a:schemeClr val="tx1"/>
                    </a:solidFill>
                    <a:latin typeface="+mn-lt"/>
                  </a:rPr>
                  <a:t>) wird der Nenner negativ!</a:t>
                </a:r>
                <a:endParaRPr lang="de-DE" sz="1800" dirty="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5" name="Titel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708920"/>
                <a:ext cx="3888432" cy="833498"/>
              </a:xfrm>
              <a:prstGeom prst="rect">
                <a:avLst/>
              </a:prstGeom>
              <a:blipFill rotWithShape="1">
                <a:blip r:embed="rId3"/>
                <a:stretch>
                  <a:fillRect l="-1411" r="-14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tel 18"/>
              <p:cNvSpPr txBox="1">
                <a:spLocks/>
              </p:cNvSpPr>
              <p:nvPr/>
            </p:nvSpPr>
            <p:spPr>
              <a:xfrm>
                <a:off x="4644008" y="3861048"/>
                <a:ext cx="3888432" cy="761490"/>
              </a:xfrm>
              <a:prstGeom prst="rect">
                <a:avLst/>
              </a:prstGeom>
            </p:spPr>
            <p:txBody>
              <a:bodyPr vert="horz" anchor="ctr">
                <a:noAutofit/>
              </a:bodyPr>
              <a:lstStyle>
                <a:defPPr lvl="0">
                  <a:buSzPct val="45000"/>
                  <a:buFont typeface="StarSymbol"/>
                  <a:buNone/>
                  <a:defRPr/>
                </a:defPPr>
                <a:lvl1pPr lvl="0" algn="l" rtl="0" eaLnBrk="1" latinLnBrk="0" hangingPunct="1">
                  <a:spcBef>
                    <a:spcPct val="0"/>
                  </a:spcBef>
                  <a:buSzPct val="45000"/>
                  <a:buFont typeface="StarSymbol"/>
                  <a:buChar char="●"/>
                  <a:defRPr kumimoji="0" sz="4400" kern="12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lvl="1">
                  <a:buSzPct val="45000"/>
                  <a:buFont typeface="StarSymbol"/>
                  <a:buChar char="●"/>
                  <a:defRPr/>
                </a:lvl2pPr>
                <a:lvl3pPr lvl="2">
                  <a:buSzPct val="45000"/>
                  <a:buFont typeface="StarSymbol"/>
                  <a:buChar char="●"/>
                  <a:defRPr/>
                </a:lvl3pPr>
                <a:lvl4pPr lvl="3">
                  <a:buSzPct val="45000"/>
                  <a:buFont typeface="StarSymbol"/>
                  <a:buChar char="●"/>
                  <a:defRPr/>
                </a:lvl4pPr>
                <a:lvl5pPr lvl="4">
                  <a:buSzPct val="45000"/>
                  <a:buFont typeface="StarSymbol"/>
                  <a:buChar char="●"/>
                  <a:defRPr/>
                </a:lvl5pPr>
                <a:lvl6pPr lvl="5">
                  <a:buSzPct val="45000"/>
                  <a:buFont typeface="StarSymbol"/>
                  <a:buChar char="●"/>
                  <a:defRPr/>
                </a:lvl6pPr>
                <a:lvl7pPr lvl="6">
                  <a:buSzPct val="45000"/>
                  <a:buFont typeface="StarSymbol"/>
                  <a:buChar char="●"/>
                  <a:defRPr/>
                </a:lvl7pPr>
                <a:lvl8pPr lvl="7">
                  <a:buSzPct val="45000"/>
                  <a:buFont typeface="StarSymbol"/>
                  <a:buChar char="●"/>
                  <a:defRPr/>
                </a:lvl8pPr>
                <a:lvl9pPr lvl="8">
                  <a:buSzPct val="45000"/>
                  <a:buFont typeface="StarSymbol"/>
                  <a:buChar char="●"/>
                  <a:defRPr/>
                </a:lvl9pPr>
              </a:lstStyle>
              <a:p>
                <a:pPr>
                  <a:buNone/>
                </a:pPr>
                <a:r>
                  <a:rPr lang="de-DE" sz="1800" dirty="0" smtClean="0">
                    <a:solidFill>
                      <a:schemeClr val="tx1"/>
                    </a:solidFill>
                    <a:latin typeface="+mn-lt"/>
                  </a:rPr>
                  <a:t>für </a:t>
                </a:r>
                <a14:m>
                  <m:oMath xmlns:m="http://schemas.openxmlformats.org/officeDocument/2006/math">
                    <m:r>
                      <a:rPr lang="de-DE" sz="1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de-DE" sz="1800" dirty="0" smtClean="0">
                    <a:solidFill>
                      <a:schemeClr val="tx1"/>
                    </a:solidFill>
                    <a:latin typeface="+mn-lt"/>
                  </a:rPr>
                  <a:t> „nahe“ </a:t>
                </a:r>
                <a14:m>
                  <m:oMath xmlns:m="http://schemas.openxmlformats.org/officeDocument/2006/math">
                    <m:r>
                      <a:rPr lang="de-DE" sz="1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lang="de-DE" sz="1800" dirty="0" smtClean="0">
                    <a:solidFill>
                      <a:schemeClr val="tx1"/>
                    </a:solidFill>
                    <a:latin typeface="+mn-lt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1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de-DE" sz="1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&gt;1</m:t>
                    </m:r>
                  </m:oMath>
                </a14:m>
                <a:r>
                  <a:rPr lang="de-DE" sz="1800" dirty="0" smtClean="0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de-DE" sz="1800" dirty="0">
                    <a:solidFill>
                      <a:schemeClr val="tx1"/>
                    </a:solidFill>
                  </a:rPr>
                  <a:t>(z.B. </a:t>
                </a:r>
                <a14:m>
                  <m:oMath xmlns:m="http://schemas.openxmlformats.org/officeDocument/2006/math">
                    <m:r>
                      <a:rPr lang="de-DE" sz="1800" i="1" dirty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de-DE" sz="1800" i="1" dirty="0">
                        <a:solidFill>
                          <a:schemeClr val="tx1"/>
                        </a:solidFill>
                        <a:latin typeface="Cambria Math"/>
                      </a:rPr>
                      <m:t>=1,</m:t>
                    </m:r>
                  </m:oMath>
                </a14:m>
                <a:r>
                  <a:rPr lang="de-DE" sz="1800" dirty="0" smtClean="0">
                    <a:solidFill>
                      <a:schemeClr val="tx1"/>
                    </a:solidFill>
                  </a:rPr>
                  <a:t>1</a:t>
                </a:r>
                <a:r>
                  <a:rPr lang="de-DE" sz="1800" dirty="0">
                    <a:solidFill>
                      <a:schemeClr val="tx1"/>
                    </a:solidFill>
                  </a:rPr>
                  <a:t>) </a:t>
                </a:r>
                <a:r>
                  <a:rPr lang="de-DE" sz="180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800" dirty="0" smtClean="0">
                    <a:solidFill>
                      <a:schemeClr val="tx1"/>
                    </a:solidFill>
                    <a:latin typeface="+mn-lt"/>
                  </a:rPr>
                  <a:t>sind Zähler und Nenner positiv!</a:t>
                </a:r>
                <a:endParaRPr lang="de-DE" sz="1800" dirty="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6" name="Titel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861048"/>
                <a:ext cx="3888432" cy="761490"/>
              </a:xfrm>
              <a:prstGeom prst="rect">
                <a:avLst/>
              </a:prstGeom>
              <a:blipFill rotWithShape="1">
                <a:blip r:embed="rId4"/>
                <a:stretch>
                  <a:fillRect l="-1411" r="-1097" b="-48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06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2009 </a:t>
            </a:r>
            <a:r>
              <a:rPr lang="de-DE" dirty="0"/>
              <a:t>Analysis I </a:t>
            </a:r>
            <a:r>
              <a:rPr lang="de-DE" dirty="0" smtClean="0"/>
              <a:t>1 a)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>
                    <a:solidFill>
                      <a:srgbClr val="000000"/>
                    </a:solidFill>
                  </a:rPr>
                  <a:t>Gegeben ist eine Funktion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itchFamily="18" charset="0"/>
                        <a:ea typeface="Cambria Math" pitchFamily="18" charset="0"/>
                      </a:rPr>
                      <m:t>𝑓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𝑥</m:t>
                        </m:r>
                      </m:e>
                    </m:d>
                    <m:r>
                      <a:rPr lang="de-DE" sz="2200">
                        <a:latin typeface="Cambria Math" pitchFamily="18" charset="0"/>
                        <a:ea typeface="Cambria Math" pitchFamily="18" charset="0"/>
                      </a:rPr>
                      <m:t>=6−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de-DE" sz="2200">
                            <a:latin typeface="Cambria Math" pitchFamily="18" charset="0"/>
                            <a:ea typeface="Cambria Math" pitchFamily="18" charset="0"/>
                          </a:rPr>
                          <m:t>100</m:t>
                        </m:r>
                      </m:num>
                      <m:den>
                        <m:sSup>
                          <m:sSupPr>
                            <m:ctrlPr>
                              <a:rPr lang="de-DE" sz="2200" i="1"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ea typeface="Cambria Math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ea typeface="Cambria Math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de-DE" sz="2200">
                                        <a:latin typeface="Cambria Math" pitchFamily="18" charset="0"/>
                                        <a:ea typeface="Cambria Math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de-DE" sz="2200"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−16</m:t>
                                </m:r>
                              </m:e>
                            </m:d>
                          </m:e>
                          <m:sup>
                            <m:r>
                              <a:rPr lang="de-DE" sz="2200">
                                <a:latin typeface="Cambria Math" pitchFamily="18" charset="0"/>
                                <a:ea typeface="Cambria Math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de-DE" sz="2200" dirty="0" smtClean="0">
                    <a:solidFill>
                      <a:srgbClr val="000000"/>
                    </a:solidFill>
                  </a:rPr>
                  <a:t>.</a:t>
                </a:r>
                <a:endParaRPr lang="de-DE" sz="2200" dirty="0">
                  <a:solidFill>
                    <a:srgbClr val="000000"/>
                  </a:solidFill>
                </a:endParaRPr>
              </a:p>
              <a:p>
                <a:pPr marL="0" lvl="0" indent="0">
                  <a:buNone/>
                </a:pPr>
                <a:endParaRPr lang="de-DE" sz="800" dirty="0" smtClean="0">
                  <a:solidFill>
                    <a:srgbClr val="000000"/>
                  </a:solidFill>
                </a:endParaRPr>
              </a:p>
              <a:p>
                <a:pPr marL="0" lvl="0" indent="0">
                  <a:buNone/>
                </a:pPr>
                <a:r>
                  <a:rPr lang="de-DE" sz="2200" dirty="0" smtClean="0">
                    <a:solidFill>
                      <a:srgbClr val="000000"/>
                    </a:solidFill>
                  </a:rPr>
                  <a:t>Geben </a:t>
                </a:r>
                <a:r>
                  <a:rPr lang="de-DE" sz="2200" dirty="0">
                    <a:solidFill>
                      <a:srgbClr val="000000"/>
                    </a:solidFill>
                  </a:rPr>
                  <a:t>Sie sämtliche Asymptoten des Schaubilds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an.</a:t>
                </a:r>
              </a:p>
              <a:p>
                <a:pPr marL="0" lvl="0" indent="0">
                  <a:buNone/>
                </a:pPr>
                <a:r>
                  <a:rPr lang="de-DE" sz="2200" dirty="0" smtClean="0">
                    <a:solidFill>
                      <a:srgbClr val="000000"/>
                    </a:solidFill>
                  </a:rPr>
                  <a:t>Geben </a:t>
                </a:r>
                <a:r>
                  <a:rPr lang="de-DE" sz="2200" dirty="0">
                    <a:solidFill>
                      <a:srgbClr val="000000"/>
                    </a:solidFill>
                  </a:rPr>
                  <a:t>Sie die Nullstellen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an.</a:t>
                </a:r>
              </a:p>
              <a:p>
                <a:pPr marL="0" indent="0">
                  <a:buNone/>
                </a:pPr>
                <a:r>
                  <a:rPr lang="de-DE" sz="2200" dirty="0" smtClean="0">
                    <a:solidFill>
                      <a:srgbClr val="000000"/>
                    </a:solidFill>
                  </a:rPr>
                  <a:t>Skizzieren </a:t>
                </a:r>
                <a:r>
                  <a:rPr lang="de-DE" sz="2200" dirty="0">
                    <a:solidFill>
                      <a:srgbClr val="000000"/>
                    </a:solidFill>
                  </a:rPr>
                  <a:t>Sie das Schaubild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samt Asymptoten </a:t>
                </a:r>
                <a:r>
                  <a:rPr lang="de-DE" sz="2200" dirty="0" smtClean="0">
                    <a:solidFill>
                      <a:srgbClr val="000000"/>
                    </a:solidFill>
                  </a:rPr>
                  <a:t>für </a:t>
                </a:r>
                <a14:m>
                  <m:oMath xmlns:m="http://schemas.openxmlformats.org/officeDocument/2006/math">
                    <m:r>
                      <a:rPr lang="de-DE" sz="2200">
                        <a:latin typeface="Cambria Math"/>
                      </a:rPr>
                      <m:t>−7≤</m:t>
                    </m:r>
                    <m:r>
                      <a:rPr lang="de-DE" sz="2200" i="1">
                        <a:latin typeface="Cambria Math"/>
                      </a:rPr>
                      <m:t>𝑥</m:t>
                    </m:r>
                    <m:r>
                      <a:rPr lang="de-DE" sz="2200">
                        <a:latin typeface="Cambria Math"/>
                      </a:rPr>
                      <m:t>≤7</m:t>
                    </m:r>
                  </m:oMath>
                </a14:m>
                <a:r>
                  <a:rPr lang="de-DE" sz="2200" dirty="0" smtClean="0">
                    <a:solidFill>
                      <a:srgbClr val="000000"/>
                    </a:solidFill>
                  </a:rPr>
                  <a:t>.</a:t>
                </a:r>
                <a:endParaRPr lang="de-DE" sz="2200" dirty="0">
                  <a:solidFill>
                    <a:srgbClr val="000000"/>
                  </a:solidFill>
                </a:endParaRPr>
              </a:p>
              <a:p>
                <a:pPr marL="0" lvl="0" indent="0">
                  <a:buNone/>
                </a:pPr>
                <a:r>
                  <a:rPr lang="de-DE" sz="2200" dirty="0" smtClean="0">
                    <a:solidFill>
                      <a:srgbClr val="000000"/>
                    </a:solidFill>
                  </a:rPr>
                  <a:t>Weisen </a:t>
                </a:r>
                <a:r>
                  <a:rPr lang="de-DE" sz="2200" dirty="0">
                    <a:solidFill>
                      <a:srgbClr val="000000"/>
                    </a:solidFill>
                  </a:rPr>
                  <a:t>Sie nach, dass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genau eine Extremstelle besitzt</a:t>
                </a:r>
                <a:r>
                  <a:rPr lang="de-DE" sz="2200" dirty="0" smtClean="0">
                    <a:solidFill>
                      <a:srgbClr val="000000"/>
                    </a:solidFill>
                  </a:rPr>
                  <a:t>.</a:t>
                </a:r>
                <a:br>
                  <a:rPr lang="de-DE" sz="2200" dirty="0" smtClean="0">
                    <a:solidFill>
                      <a:srgbClr val="000000"/>
                    </a:solidFill>
                  </a:rPr>
                </a:br>
                <a:r>
                  <a:rPr lang="de-DE" sz="2200" dirty="0" smtClean="0">
                    <a:solidFill>
                      <a:srgbClr val="000000"/>
                    </a:solidFill>
                  </a:rPr>
                  <a:t>							            (</a:t>
                </a:r>
                <a:r>
                  <a:rPr lang="de-DE" sz="2200" dirty="0">
                    <a:solidFill>
                      <a:srgbClr val="000000"/>
                    </a:solidFill>
                  </a:rPr>
                  <a:t>6 VP)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9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hteck 5"/>
          <p:cNvSpPr/>
          <p:nvPr/>
        </p:nvSpPr>
        <p:spPr>
          <a:xfrm>
            <a:off x="611560" y="1223386"/>
            <a:ext cx="74168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Die Aufgabe </a:t>
            </a:r>
            <a:r>
              <a:rPr lang="de-DE" sz="1600" dirty="0" smtClean="0"/>
              <a:t>wird ausschnittsweise wiedergegeben.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09521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Asymptoten</a:t>
                </a:r>
                <a:r>
                  <a:rPr lang="de-DE" sz="2400" b="1" dirty="0">
                    <a:solidFill>
                      <a:srgbClr val="000000"/>
                    </a:solidFill>
                  </a:rPr>
                  <a:t>:</a:t>
                </a:r>
                <a:r>
                  <a:rPr lang="de-DE" sz="2400" dirty="0">
                    <a:solidFill>
                      <a:srgbClr val="000000"/>
                    </a:solidFill>
                  </a:rPr>
                  <a:t> Wegen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>
                            <a:latin typeface="Cambria Math"/>
                          </a:rPr>
                          <m:t>→±∞</m:t>
                        </m:r>
                      </m:lim>
                    </m:limLow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=6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 </a:t>
                </a:r>
                <a:br>
                  <a:rPr lang="de-DE" sz="2400" dirty="0" smtClean="0">
                    <a:solidFill>
                      <a:srgbClr val="000000"/>
                    </a:solidFill>
                  </a:rPr>
                </a:br>
                <a:r>
                  <a:rPr lang="de-DE" sz="2400" dirty="0" smtClean="0">
                    <a:solidFill>
                      <a:srgbClr val="000000"/>
                    </a:solidFill>
                  </a:rPr>
                  <a:t>ist </a:t>
                </a:r>
                <a:r>
                  <a:rPr lang="de-DE" sz="2400" dirty="0">
                    <a:solidFill>
                      <a:srgbClr val="000000"/>
                    </a:solidFill>
                  </a:rPr>
                  <a:t>die Gerade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𝑦</m:t>
                    </m:r>
                    <m:r>
                      <a:rPr lang="de-DE" sz="2400" i="1" dirty="0" smtClean="0">
                        <a:latin typeface="Cambria Math"/>
                      </a:rPr>
                      <m:t>=6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eine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/>
                </a:r>
                <a:br>
                  <a:rPr lang="de-DE" sz="2400" dirty="0" smtClean="0">
                    <a:solidFill>
                      <a:srgbClr val="000000"/>
                    </a:solidFill>
                  </a:rPr>
                </a:br>
                <a:r>
                  <a:rPr lang="de-DE" sz="2400" dirty="0" smtClean="0">
                    <a:solidFill>
                      <a:srgbClr val="0000FF"/>
                    </a:solidFill>
                  </a:rPr>
                  <a:t>waagrechte </a:t>
                </a:r>
                <a:r>
                  <a:rPr lang="de-DE" sz="2400" dirty="0">
                    <a:solidFill>
                      <a:srgbClr val="0000FF"/>
                    </a:solidFill>
                  </a:rPr>
                  <a:t>Asymptote</a:t>
                </a:r>
                <a:r>
                  <a:rPr lang="de-DE" sz="2400" dirty="0">
                    <a:solidFill>
                      <a:srgbClr val="000000"/>
                    </a:solidFill>
                  </a:rPr>
                  <a:t>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</a:p>
              <a:p>
                <a:pPr marL="0" lvl="0" indent="0">
                  <a:spcBef>
                    <a:spcPts val="0"/>
                  </a:spcBef>
                  <a:buNone/>
                </a:pPr>
                <a:endParaRPr lang="de-DE" sz="2400" dirty="0" smtClean="0">
                  <a:solidFill>
                    <a:srgbClr val="0000FF"/>
                  </a:solidFill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Polstellen</a:t>
                </a:r>
                <a:r>
                  <a:rPr lang="de-DE" sz="2400" b="1" dirty="0">
                    <a:solidFill>
                      <a:srgbClr val="0000FF"/>
                    </a:solidFill>
                  </a:rPr>
                  <a:t>:</a:t>
                </a:r>
                <a:r>
                  <a:rPr lang="de-DE" sz="2400" dirty="0">
                    <a:solidFill>
                      <a:srgbClr val="000000"/>
                    </a:solidFill>
                  </a:rPr>
                  <a:t> Die Nullstellen des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Nenners </a:t>
                </a:r>
                <a:br>
                  <a:rPr lang="de-DE" sz="2400" dirty="0" smtClean="0">
                    <a:solidFill>
                      <a:srgbClr val="000000"/>
                    </a:solidFill>
                  </a:rPr>
                </a:br>
                <a:r>
                  <a:rPr lang="de-DE" sz="2400" dirty="0" smtClean="0">
                    <a:solidFill>
                      <a:srgbClr val="000000"/>
                    </a:solidFill>
                  </a:rPr>
                  <a:t>sind die </a:t>
                </a:r>
                <a:r>
                  <a:rPr lang="de-DE" sz="2400" dirty="0">
                    <a:solidFill>
                      <a:srgbClr val="000000"/>
                    </a:solidFill>
                  </a:rPr>
                  <a:t>Polstellen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/>
                </a:r>
                <a:br>
                  <a:rPr lang="de-DE" sz="2400" dirty="0" smtClean="0">
                    <a:solidFill>
                      <a:srgbClr val="000000"/>
                    </a:solidFill>
                  </a:rPr>
                </a:br>
                <a:r>
                  <a:rPr lang="de-DE" sz="2400" dirty="0" smtClean="0">
                    <a:solidFill>
                      <a:srgbClr val="000000"/>
                    </a:solidFill>
                  </a:rPr>
                  <a:t>(</a:t>
                </a:r>
                <a:r>
                  <a:rPr lang="de-DE" sz="2400" dirty="0"/>
                  <a:t>Beachte</a:t>
                </a:r>
                <a:r>
                  <a:rPr lang="de-DE" sz="2400" dirty="0">
                    <a:solidFill>
                      <a:srgbClr val="000000"/>
                    </a:solidFill>
                  </a:rPr>
                  <a:t>: An diesen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Stellen wird der </a:t>
                </a:r>
                <a:br>
                  <a:rPr lang="de-DE" sz="2400" dirty="0" smtClean="0">
                    <a:solidFill>
                      <a:srgbClr val="000000"/>
                    </a:solidFill>
                  </a:rPr>
                </a:br>
                <a:r>
                  <a:rPr lang="de-DE" sz="2400" dirty="0" smtClean="0">
                    <a:solidFill>
                      <a:srgbClr val="000000"/>
                    </a:solidFill>
                  </a:rPr>
                  <a:t>Zähler </a:t>
                </a:r>
                <a:r>
                  <a:rPr lang="de-DE" sz="2400" dirty="0">
                    <a:solidFill>
                      <a:srgbClr val="000000"/>
                    </a:solidFill>
                  </a:rPr>
                  <a:t>nicht gleichzeitig 0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!)</a:t>
                </a:r>
                <a:endParaRPr lang="de-DE" sz="2400" dirty="0">
                  <a:solidFill>
                    <a:srgbClr val="000000"/>
                  </a:solidFill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Die </a:t>
                </a:r>
                <a:r>
                  <a:rPr lang="de-DE" sz="2400" dirty="0">
                    <a:solidFill>
                      <a:srgbClr val="000000"/>
                    </a:solidFill>
                  </a:rPr>
                  <a:t>Nullstellen des Nenners sind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: </a:t>
                </a:r>
                <a:endParaRPr lang="de-DE" sz="2400" i="1" dirty="0" smtClean="0">
                  <a:latin typeface="Cambria Math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2400">
                        <a:latin typeface="Cambria Math"/>
                      </a:rPr>
                      <m:t>=−4</m:t>
                    </m:r>
                  </m:oMath>
                </a14:m>
                <a:r>
                  <a:rPr lang="de-DE" sz="2400" dirty="0" smtClean="0">
                    <a:latin typeface="Albany" pitchFamily="18"/>
                  </a:rPr>
                  <a:t>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und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de-DE" sz="2400">
                        <a:latin typeface="Cambria Math"/>
                      </a:rPr>
                      <m:t>=4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. </a:t>
                </a:r>
                <a:endParaRPr lang="de-DE" sz="2400" dirty="0" smtClean="0">
                  <a:solidFill>
                    <a:srgbClr val="000000"/>
                  </a:solidFill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2400" dirty="0" smtClean="0">
                  <a:solidFill>
                    <a:srgbClr val="0000FF"/>
                  </a:solidFill>
                  <a:ea typeface="F17" pitchFamily="32"/>
                  <a:cs typeface="F17" pitchFamily="32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ea typeface="F17" pitchFamily="32"/>
                    <a:cs typeface="F17" pitchFamily="32"/>
                  </a:rPr>
                  <a:t>Nullstellen</a:t>
                </a:r>
                <a:r>
                  <a:rPr lang="de-DE" sz="2400" b="1" dirty="0" smtClean="0">
                    <a:solidFill>
                      <a:srgbClr val="000000"/>
                    </a:solidFill>
                    <a:ea typeface="F17" pitchFamily="32"/>
                    <a:cs typeface="F17" pitchFamily="32"/>
                  </a:rPr>
                  <a:t>:</a:t>
                </a:r>
                <a:r>
                  <a:rPr lang="de-DE" sz="2400" dirty="0" smtClean="0">
                    <a:solidFill>
                      <a:srgbClr val="000000"/>
                    </a:solidFill>
                    <a:ea typeface="F17" pitchFamily="32"/>
                    <a:cs typeface="F17" pitchFamily="32"/>
                  </a:rPr>
                  <a:t> Über </a:t>
                </a:r>
                <a:r>
                  <a:rPr lang="de-DE" sz="2400" dirty="0" smtClean="0">
                    <a:solidFill>
                      <a:srgbClr val="000000"/>
                    </a:solidFill>
                    <a:latin typeface="Tw Cen MT Condensed" pitchFamily="34" charset="0"/>
                    <a:ea typeface="F17" pitchFamily="32"/>
                    <a:cs typeface="F17" pitchFamily="32"/>
                  </a:rPr>
                  <a:t>2ND CALC ZERO</a:t>
                </a:r>
                <a:r>
                  <a:rPr lang="de-DE" sz="2400" dirty="0" smtClean="0">
                    <a:solidFill>
                      <a:srgbClr val="000000"/>
                    </a:solidFill>
                    <a:ea typeface="F17" pitchFamily="32"/>
                    <a:cs typeface="F17" pitchFamily="32"/>
                  </a:rPr>
                  <a:t> berechnen Sie die Nullstellen mit dem GTR: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2400">
                        <a:latin typeface="Cambria Math"/>
                      </a:rPr>
                      <m:t>=−4,48</m:t>
                    </m:r>
                  </m:oMath>
                </a14:m>
                <a:r>
                  <a:rPr lang="de-DE" sz="2400" dirty="0" smtClean="0">
                    <a:latin typeface="Cambria Math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de-DE" sz="2400">
                        <a:latin typeface="Cambria Math"/>
                      </a:rPr>
                      <m:t>=−3,45</m:t>
                    </m:r>
                  </m:oMath>
                </a14:m>
                <a:r>
                  <a:rPr lang="de-DE" sz="2400" dirty="0" smtClean="0">
                    <a:latin typeface="Albany" pitchFamily="18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de-DE" sz="2400">
                        <a:latin typeface="Cambria Math"/>
                      </a:rPr>
                      <m:t>=3,45</m:t>
                    </m:r>
                  </m:oMath>
                </a14:m>
                <a:r>
                  <a:rPr lang="de-DE" sz="2400" dirty="0" smtClean="0">
                    <a:latin typeface="Albany" pitchFamily="18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de-DE" sz="2400">
                        <a:latin typeface="Cambria Math"/>
                      </a:rPr>
                      <m:t>=4,48</m:t>
                    </m:r>
                  </m:oMath>
                </a14:m>
                <a:r>
                  <a:rPr lang="de-DE" sz="2400" dirty="0" smtClean="0">
                    <a:latin typeface="Albany" pitchFamily="18"/>
                  </a:rPr>
                  <a:t>.</a:t>
                </a:r>
                <a:endParaRPr lang="de-DE" sz="240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972" t="-149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945732" y="1628800"/>
            <a:ext cx="2802629" cy="260104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6516216" y="4197627"/>
                <a:ext cx="1966820" cy="5275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400">
                          <a:latin typeface="Cambria Math"/>
                        </a:rPr>
                        <m:t>=6−</m:t>
                      </m:r>
                      <m:f>
                        <m:f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>
                              <a:latin typeface="Cambria Math"/>
                            </a:rPr>
                            <m:t>100</m:t>
                          </m:r>
                        </m:num>
                        <m:den>
                          <m:sSup>
                            <m:sSupPr>
                              <m:ctrlPr>
                                <a:rPr lang="de-DE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de-DE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1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de-DE" sz="140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de-DE" sz="1400">
                                      <a:latin typeface="Cambria Math"/>
                                    </a:rPr>
                                    <m:t>−16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14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sz="140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4197627"/>
                <a:ext cx="1966820" cy="5275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770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Extremstellen</a:t>
                </a:r>
                <a:r>
                  <a:rPr lang="de-DE" sz="2400" b="1" dirty="0">
                    <a:solidFill>
                      <a:srgbClr val="000000"/>
                    </a:solidFill>
                  </a:rPr>
                  <a:t>:</a:t>
                </a:r>
                <a:r>
                  <a:rPr lang="de-DE" sz="2400" dirty="0">
                    <a:solidFill>
                      <a:srgbClr val="000000"/>
                    </a:solidFill>
                  </a:rPr>
                  <a:t> Zu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200">
                        <a:latin typeface="Cambria Math"/>
                      </a:rPr>
                      <m:t>=6−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>
                            <a:latin typeface="Cambria Math"/>
                          </a:rPr>
                          <m:t>100</m:t>
                        </m:r>
                      </m:num>
                      <m:den>
                        <m:sSup>
                          <m:sSup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22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de-DE" sz="220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de-DE" sz="2200">
                                    <a:latin typeface="Cambria Math"/>
                                  </a:rPr>
                                  <m:t>−16</m:t>
                                </m:r>
                              </m:e>
                            </m:d>
                          </m:e>
                          <m:sup>
                            <m:r>
                              <a:rPr lang="de-DE" sz="22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de-DE" sz="2200" b="0" i="1" smtClean="0">
                        <a:latin typeface="Cambria Math"/>
                      </a:rPr>
                      <m:t>=6−100⋅</m:t>
                    </m:r>
                    <m:sSup>
                      <m:sSup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sz="22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sz="2200" b="0" i="1" smtClean="0">
                                <a:latin typeface="Cambria Math"/>
                              </a:rPr>
                              <m:t>−16</m:t>
                            </m:r>
                          </m:e>
                        </m:d>
                      </m:e>
                      <m:sup>
                        <m:r>
                          <a:rPr lang="de-DE" sz="2200" b="0" i="1" smtClean="0">
                            <a:latin typeface="Cambria Math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 setze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r>
                      <a:rPr lang="de-DE" sz="2400">
                        <a:latin typeface="Cambria Math"/>
                      </a:rPr>
                      <m:t>′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b="0" i="0" smtClean="0">
                        <a:latin typeface="Cambria Math"/>
                      </a:rPr>
                      <m:t>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 Unter Beachtung der Kettenregel folgt</a:t>
                </a:r>
                <a:br>
                  <a:rPr lang="de-DE" sz="2400" dirty="0" smtClean="0">
                    <a:solidFill>
                      <a:srgbClr val="000000"/>
                    </a:solidFill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de-DE" sz="2200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200" b="0" i="1" smtClean="0">
                        <a:latin typeface="Cambria Math"/>
                      </a:rPr>
                      <m:t>=2</m:t>
                    </m:r>
                    <m:r>
                      <a:rPr lang="de-DE" sz="2200" b="0" i="1" smtClean="0">
                        <a:latin typeface="Cambria Math"/>
                      </a:rPr>
                      <m:t>𝑥</m:t>
                    </m:r>
                    <m:r>
                      <a:rPr lang="de-DE" sz="2200" b="0" i="1" smtClean="0">
                        <a:latin typeface="Cambria Math"/>
                      </a:rPr>
                      <m:t>⋅200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2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sz="22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sz="2200" i="1">
                                <a:latin typeface="Cambria Math"/>
                              </a:rPr>
                              <m:t>−16</m:t>
                            </m:r>
                          </m:e>
                        </m:d>
                      </m:e>
                      <m:sup>
                        <m:r>
                          <a:rPr lang="de-DE" sz="2200" i="1">
                            <a:latin typeface="Cambria Math"/>
                          </a:rPr>
                          <m:t>−</m:t>
                        </m:r>
                        <m:r>
                          <a:rPr lang="de-DE" sz="22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200" b="0" i="1" smtClean="0">
                        <a:latin typeface="Cambria Math"/>
                      </a:rPr>
                      <m:t>=0 ⇔ </m:t>
                    </m:r>
                    <m:r>
                      <a:rPr lang="de-DE" sz="2200" b="0" i="1" smtClean="0">
                        <a:latin typeface="Cambria Math"/>
                      </a:rPr>
                      <m:t>𝑥</m:t>
                    </m:r>
                    <m:r>
                      <a:rPr lang="de-DE" sz="22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de-DE" sz="2200" dirty="0" smtClean="0">
                    <a:solidFill>
                      <a:srgbClr val="000000"/>
                    </a:solidFill>
                  </a:rPr>
                  <a:t>.</a:t>
                </a:r>
              </a:p>
              <a:p>
                <a:pPr marL="0" lvl="0" indent="0">
                  <a:spcBef>
                    <a:spcPts val="0"/>
                  </a:spcBef>
                  <a:buNone/>
                </a:pPr>
                <a:endParaRPr lang="de-DE" sz="800" dirty="0">
                  <a:solidFill>
                    <a:srgbClr val="000000"/>
                  </a:solidFill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Wir </a:t>
                </a:r>
                <a:r>
                  <a:rPr lang="de-DE" sz="2400" dirty="0">
                    <a:solidFill>
                      <a:srgbClr val="000000"/>
                    </a:solidFill>
                  </a:rPr>
                  <a:t>bilden noch die zweite Ableitung, um festzustellen, ob es sich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an der </a:t>
                </a:r>
                <a:r>
                  <a:rPr lang="de-DE" sz="2400" dirty="0">
                    <a:solidFill>
                      <a:srgbClr val="000000"/>
                    </a:solidFill>
                  </a:rPr>
                  <a:t>Stelle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wirklich um einen Extrempunkt handelt.   </a:t>
                </a:r>
                <a:endParaRPr lang="de-DE" sz="2400" dirty="0" smtClean="0">
                  <a:solidFill>
                    <a:srgbClr val="000000"/>
                  </a:solidFill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:endParaRPr lang="de-DE" sz="800" dirty="0">
                  <a:solidFill>
                    <a:srgbClr val="000000"/>
                  </a:solidFill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/>
                            </a:rPr>
                            <m:t>′</m:t>
                          </m:r>
                          <m:r>
                            <a:rPr lang="de-DE" sz="2400" i="1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400" i="1">
                          <a:latin typeface="Cambria Math"/>
                        </a:rPr>
                        <m:t>=2⋅200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DE" sz="2400" i="1">
                                  <a:latin typeface="Cambria Math"/>
                                </a:rPr>
                                <m:t>−16</m:t>
                              </m:r>
                            </m:e>
                          </m:d>
                        </m:e>
                        <m:sup>
                          <m:r>
                            <a:rPr lang="de-DE" sz="24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r>
                        <a:rPr lang="de-DE" sz="2400" b="0" i="1" smtClean="0"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sz="2400" b="0" i="1" smtClean="0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/>
                            </a:rPr>
                            <m:t>−600</m:t>
                          </m:r>
                          <m:sSup>
                            <m:sSupPr>
                              <m:ctrlP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de-DE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24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de-DE" sz="2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de-DE" sz="2400" b="0" i="1" smtClean="0">
                                      <a:latin typeface="Cambria Math"/>
                                    </a:rPr>
                                    <m:t>−16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2400" b="0" i="1" smtClean="0">
                                  <a:latin typeface="Cambria Math"/>
                                </a:rPr>
                                <m:t>−4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de-DE" sz="2400" dirty="0" smtClean="0">
                  <a:solidFill>
                    <a:srgbClr val="000000"/>
                  </a:solidFill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/>
                        </a:rPr>
                        <m:t>=</m:t>
                      </m:r>
                      <m:r>
                        <a:rPr lang="de-DE" sz="2400" b="0" i="1" smtClean="0">
                          <a:latin typeface="Cambria Math"/>
                        </a:rPr>
                        <m:t>4</m:t>
                      </m:r>
                      <m:r>
                        <a:rPr lang="de-DE" sz="2400" i="1">
                          <a:latin typeface="Cambria Math"/>
                        </a:rPr>
                        <m:t>00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DE" sz="2400" i="1">
                                  <a:latin typeface="Cambria Math"/>
                                </a:rPr>
                                <m:t>−16</m:t>
                              </m:r>
                            </m:e>
                          </m:d>
                        </m:e>
                        <m:sup>
                          <m:r>
                            <a:rPr lang="de-DE" sz="24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r>
                        <a:rPr lang="de-DE" sz="2400" b="0" i="1" smtClean="0">
                          <a:latin typeface="Cambria Math"/>
                        </a:rPr>
                        <m:t>−1200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DE" sz="2400" i="1">
                                  <a:latin typeface="Cambria Math"/>
                                </a:rPr>
                                <m:t>−16</m:t>
                              </m:r>
                            </m:e>
                          </m:d>
                        </m:e>
                        <m:sup>
                          <m:r>
                            <a:rPr lang="de-DE" sz="2400" i="1">
                              <a:latin typeface="Cambria Math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de-DE" sz="2400" dirty="0" smtClean="0">
                  <a:solidFill>
                    <a:srgbClr val="000000"/>
                  </a:solidFill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:endParaRPr lang="de-DE" sz="800" dirty="0">
                  <a:solidFill>
                    <a:srgbClr val="000000"/>
                  </a:solidFill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Wegen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b="0" i="1" smtClean="0">
                        <a:latin typeface="Cambria Math"/>
                      </a:rPr>
                      <m:t>&lt;0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 (GTR) haben </a:t>
                </a:r>
                <a:r>
                  <a:rPr lang="de-DE" sz="2400" dirty="0">
                    <a:solidFill>
                      <a:srgbClr val="000000"/>
                    </a:solidFill>
                  </a:rPr>
                  <a:t>wir </a:t>
                </a:r>
                <a:r>
                  <a:rPr lang="de-DE" sz="2400" dirty="0">
                    <a:solidFill>
                      <a:srgbClr val="0000FF"/>
                    </a:solidFill>
                  </a:rPr>
                  <a:t>bei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FF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einen Hochpunkt und dies ist die </a:t>
                </a:r>
                <a:r>
                  <a:rPr lang="de-DE" sz="2400" dirty="0" smtClean="0">
                    <a:solidFill>
                      <a:srgbClr val="0000FF"/>
                    </a:solidFill>
                  </a:rPr>
                  <a:t>einzige </a:t>
                </a:r>
                <a:r>
                  <a:rPr lang="de-DE" sz="2400" dirty="0">
                    <a:solidFill>
                      <a:srgbClr val="0000FF"/>
                    </a:solidFill>
                  </a:rPr>
                  <a:t>Extremstelle</a:t>
                </a:r>
                <a:r>
                  <a:rPr lang="de-DE" sz="2400" dirty="0">
                    <a:solidFill>
                      <a:srgbClr val="000000"/>
                    </a:solidFill>
                  </a:rPr>
                  <a:t>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  <a:endParaRPr lang="de-DE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r="-314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845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</Words>
  <Application>Microsoft Office PowerPoint</Application>
  <PresentationFormat>Bildschirmpräsentation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22" baseType="lpstr">
      <vt:lpstr>Albany</vt:lpstr>
      <vt:lpstr>Andale Sans UI</vt:lpstr>
      <vt:lpstr>Arial</vt:lpstr>
      <vt:lpstr>Calibri</vt:lpstr>
      <vt:lpstr>Cambria Math</vt:lpstr>
      <vt:lpstr>F17</vt:lpstr>
      <vt:lpstr>F30</vt:lpstr>
      <vt:lpstr>StarSymbol</vt:lpstr>
      <vt:lpstr>Tahoma</vt:lpstr>
      <vt:lpstr>Tw Cen MT Condensed</vt:lpstr>
      <vt:lpstr>Wingdings</vt:lpstr>
      <vt:lpstr>Wingdings 2</vt:lpstr>
      <vt:lpstr>Galathea</vt:lpstr>
      <vt:lpstr>Polstellen</vt:lpstr>
      <vt:lpstr>Lücken statt Polstellen</vt:lpstr>
      <vt:lpstr>Polstellen - Konstruktion</vt:lpstr>
      <vt:lpstr>Vorzeichenuntersuchung</vt:lpstr>
      <vt:lpstr>Rechenbeispiel</vt:lpstr>
      <vt:lpstr>Rechenbeispiel</vt:lpstr>
      <vt:lpstr>Wahlteil 2009 Analysis I 1 a)</vt:lpstr>
      <vt:lpstr>Lösung</vt:lpstr>
      <vt:lpstr>Lösung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291</cp:revision>
  <dcterms:created xsi:type="dcterms:W3CDTF">2013-03-17T05:38:34Z</dcterms:created>
  <dcterms:modified xsi:type="dcterms:W3CDTF">2018-01-25T17:54:05Z</dcterms:modified>
</cp:coreProperties>
</file>